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68" r:id="rId4"/>
    <p:sldId id="264" r:id="rId5"/>
    <p:sldId id="269" r:id="rId6"/>
    <p:sldId id="272" r:id="rId7"/>
    <p:sldId id="265" r:id="rId8"/>
    <p:sldId id="270" r:id="rId9"/>
    <p:sldId id="271" r:id="rId10"/>
    <p:sldId id="273" r:id="rId11"/>
    <p:sldId id="258" r:id="rId12"/>
    <p:sldId id="275" r:id="rId13"/>
    <p:sldId id="276" r:id="rId14"/>
    <p:sldId id="274" r:id="rId15"/>
    <p:sldId id="259" r:id="rId16"/>
    <p:sldId id="277" r:id="rId17"/>
    <p:sldId id="278" r:id="rId18"/>
    <p:sldId id="279" r:id="rId19"/>
    <p:sldId id="280" r:id="rId20"/>
    <p:sldId id="260" r:id="rId21"/>
    <p:sldId id="266" r:id="rId22"/>
    <p:sldId id="281" r:id="rId23"/>
    <p:sldId id="261" r:id="rId24"/>
    <p:sldId id="286" r:id="rId25"/>
    <p:sldId id="282" r:id="rId26"/>
    <p:sldId id="283" r:id="rId27"/>
    <p:sldId id="262" r:id="rId28"/>
    <p:sldId id="289" r:id="rId29"/>
    <p:sldId id="288" r:id="rId30"/>
    <p:sldId id="287" r:id="rId31"/>
    <p:sldId id="26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265" autoAdjust="0"/>
  </p:normalViewPr>
  <p:slideViewPr>
    <p:cSldViewPr snapToGrid="0">
      <p:cViewPr>
        <p:scale>
          <a:sx n="75" d="100"/>
          <a:sy n="75" d="100"/>
        </p:scale>
        <p:origin x="1962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5A210D-9879-43D8-831D-D4D83CEF2FFF}" type="doc">
      <dgm:prSet loTypeId="urn:microsoft.com/office/officeart/2005/8/layout/process1" loCatId="process" qsTypeId="urn:microsoft.com/office/officeart/2005/8/quickstyle/simple1" qsCatId="simple" csTypeId="urn:microsoft.com/office/officeart/2005/8/colors/accent3_3" csCatId="accent3" phldr="1"/>
      <dgm:spPr/>
    </dgm:pt>
    <dgm:pt modelId="{8426E4EA-8BFD-4C30-B057-5FD796FE5BE5}">
      <dgm:prSet phldrT="[Text]"/>
      <dgm:spPr/>
      <dgm:t>
        <a:bodyPr/>
        <a:lstStyle/>
        <a:p>
          <a:r>
            <a:rPr lang="en-AU" dirty="0"/>
            <a:t>Introduction</a:t>
          </a:r>
        </a:p>
      </dgm:t>
    </dgm:pt>
    <dgm:pt modelId="{C33DBBC9-1060-4D32-8CCA-4621F75111F5}" type="parTrans" cxnId="{DF5D2572-2F8F-43FB-B348-587F12AB5900}">
      <dgm:prSet/>
      <dgm:spPr/>
      <dgm:t>
        <a:bodyPr/>
        <a:lstStyle/>
        <a:p>
          <a:endParaRPr lang="en-AU"/>
        </a:p>
      </dgm:t>
    </dgm:pt>
    <dgm:pt modelId="{E5BE8936-25C6-48E1-85CC-353414AFA7E7}" type="sibTrans" cxnId="{DF5D2572-2F8F-43FB-B348-587F12AB5900}">
      <dgm:prSet/>
      <dgm:spPr/>
      <dgm:t>
        <a:bodyPr/>
        <a:lstStyle/>
        <a:p>
          <a:endParaRPr lang="en-AU"/>
        </a:p>
      </dgm:t>
    </dgm:pt>
    <dgm:pt modelId="{EAAA5C18-05A0-4EF3-B25C-753514BAFF15}">
      <dgm:prSet phldrT="[Text]"/>
      <dgm:spPr/>
      <dgm:t>
        <a:bodyPr/>
        <a:lstStyle/>
        <a:p>
          <a:r>
            <a:rPr lang="en-AU" dirty="0"/>
            <a:t>Goals</a:t>
          </a:r>
        </a:p>
      </dgm:t>
    </dgm:pt>
    <dgm:pt modelId="{14176A2B-9CD1-4780-B84E-A1B6994DB2A1}" type="parTrans" cxnId="{FEB097A8-9610-42A3-BBE0-DB9BC6394322}">
      <dgm:prSet/>
      <dgm:spPr/>
      <dgm:t>
        <a:bodyPr/>
        <a:lstStyle/>
        <a:p>
          <a:endParaRPr lang="en-AU"/>
        </a:p>
      </dgm:t>
    </dgm:pt>
    <dgm:pt modelId="{B2065528-155D-41ED-A8AF-9FE9A80CFD2E}" type="sibTrans" cxnId="{FEB097A8-9610-42A3-BBE0-DB9BC6394322}">
      <dgm:prSet/>
      <dgm:spPr/>
      <dgm:t>
        <a:bodyPr/>
        <a:lstStyle/>
        <a:p>
          <a:endParaRPr lang="en-AU"/>
        </a:p>
      </dgm:t>
    </dgm:pt>
    <dgm:pt modelId="{69E18F71-649A-49D8-9874-522F9C2B7C46}">
      <dgm:prSet phldrT="[Text]"/>
      <dgm:spPr/>
      <dgm:t>
        <a:bodyPr/>
        <a:lstStyle/>
        <a:p>
          <a:r>
            <a:rPr lang="en-AU" dirty="0"/>
            <a:t>Conclusion</a:t>
          </a:r>
        </a:p>
      </dgm:t>
    </dgm:pt>
    <dgm:pt modelId="{3B3C86E1-9E48-4893-A6B7-DBF928087EC7}" type="parTrans" cxnId="{0B9FDA99-8AEF-47AC-98FB-38D1A16D9A91}">
      <dgm:prSet/>
      <dgm:spPr/>
      <dgm:t>
        <a:bodyPr/>
        <a:lstStyle/>
        <a:p>
          <a:endParaRPr lang="en-AU"/>
        </a:p>
      </dgm:t>
    </dgm:pt>
    <dgm:pt modelId="{2B7C1986-6D2E-431D-B015-119BB7ABA8C7}" type="sibTrans" cxnId="{0B9FDA99-8AEF-47AC-98FB-38D1A16D9A91}">
      <dgm:prSet/>
      <dgm:spPr/>
      <dgm:t>
        <a:bodyPr/>
        <a:lstStyle/>
        <a:p>
          <a:endParaRPr lang="en-AU"/>
        </a:p>
      </dgm:t>
    </dgm:pt>
    <dgm:pt modelId="{FB2F95B4-FA3D-44C5-AF96-F93DE9BDA576}" type="pres">
      <dgm:prSet presAssocID="{B45A210D-9879-43D8-831D-D4D83CEF2FFF}" presName="Name0" presStyleCnt="0">
        <dgm:presLayoutVars>
          <dgm:dir/>
          <dgm:resizeHandles val="exact"/>
        </dgm:presLayoutVars>
      </dgm:prSet>
      <dgm:spPr/>
    </dgm:pt>
    <dgm:pt modelId="{7E98C441-CDC6-4637-83A4-F37D3A6B60AC}" type="pres">
      <dgm:prSet presAssocID="{8426E4EA-8BFD-4C30-B057-5FD796FE5BE5}" presName="node" presStyleLbl="node1" presStyleIdx="0" presStyleCnt="3">
        <dgm:presLayoutVars>
          <dgm:bulletEnabled val="1"/>
        </dgm:presLayoutVars>
      </dgm:prSet>
      <dgm:spPr/>
    </dgm:pt>
    <dgm:pt modelId="{D77F472B-9F6A-4820-A70D-8CB6B935D26F}" type="pres">
      <dgm:prSet presAssocID="{E5BE8936-25C6-48E1-85CC-353414AFA7E7}" presName="sibTrans" presStyleLbl="sibTrans2D1" presStyleIdx="0" presStyleCnt="2"/>
      <dgm:spPr/>
    </dgm:pt>
    <dgm:pt modelId="{7CD33C95-0EED-42FE-ACAA-78AFB80CAC95}" type="pres">
      <dgm:prSet presAssocID="{E5BE8936-25C6-48E1-85CC-353414AFA7E7}" presName="connectorText" presStyleLbl="sibTrans2D1" presStyleIdx="0" presStyleCnt="2"/>
      <dgm:spPr/>
    </dgm:pt>
    <dgm:pt modelId="{10C93BA7-5122-467C-8679-5BD0B62B5206}" type="pres">
      <dgm:prSet presAssocID="{EAAA5C18-05A0-4EF3-B25C-753514BAFF15}" presName="node" presStyleLbl="node1" presStyleIdx="1" presStyleCnt="3">
        <dgm:presLayoutVars>
          <dgm:bulletEnabled val="1"/>
        </dgm:presLayoutVars>
      </dgm:prSet>
      <dgm:spPr/>
    </dgm:pt>
    <dgm:pt modelId="{33442AF5-0211-409B-A407-647F38EA9429}" type="pres">
      <dgm:prSet presAssocID="{B2065528-155D-41ED-A8AF-9FE9A80CFD2E}" presName="sibTrans" presStyleLbl="sibTrans2D1" presStyleIdx="1" presStyleCnt="2"/>
      <dgm:spPr/>
    </dgm:pt>
    <dgm:pt modelId="{E91034CB-8E98-41DE-A54E-FE50826C61E9}" type="pres">
      <dgm:prSet presAssocID="{B2065528-155D-41ED-A8AF-9FE9A80CFD2E}" presName="connectorText" presStyleLbl="sibTrans2D1" presStyleIdx="1" presStyleCnt="2"/>
      <dgm:spPr/>
    </dgm:pt>
    <dgm:pt modelId="{42DDC726-054A-41CA-9FAF-165C7C25A7C9}" type="pres">
      <dgm:prSet presAssocID="{69E18F71-649A-49D8-9874-522F9C2B7C46}" presName="node" presStyleLbl="node1" presStyleIdx="2" presStyleCnt="3">
        <dgm:presLayoutVars>
          <dgm:bulletEnabled val="1"/>
        </dgm:presLayoutVars>
      </dgm:prSet>
      <dgm:spPr/>
    </dgm:pt>
  </dgm:ptLst>
  <dgm:cxnLst>
    <dgm:cxn modelId="{D2A2BB02-366F-48FF-8708-57D2A000E6B7}" type="presOf" srcId="{B45A210D-9879-43D8-831D-D4D83CEF2FFF}" destId="{FB2F95B4-FA3D-44C5-AF96-F93DE9BDA576}" srcOrd="0" destOrd="0" presId="urn:microsoft.com/office/officeart/2005/8/layout/process1"/>
    <dgm:cxn modelId="{EA3C8635-CD64-4812-884E-20FAD43558B1}" type="presOf" srcId="{E5BE8936-25C6-48E1-85CC-353414AFA7E7}" destId="{D77F472B-9F6A-4820-A70D-8CB6B935D26F}" srcOrd="0" destOrd="0" presId="urn:microsoft.com/office/officeart/2005/8/layout/process1"/>
    <dgm:cxn modelId="{D743C75F-F7D2-4486-8C94-1CC00DBFDC93}" type="presOf" srcId="{B2065528-155D-41ED-A8AF-9FE9A80CFD2E}" destId="{E91034CB-8E98-41DE-A54E-FE50826C61E9}" srcOrd="1" destOrd="0" presId="urn:microsoft.com/office/officeart/2005/8/layout/process1"/>
    <dgm:cxn modelId="{DF5D2572-2F8F-43FB-B348-587F12AB5900}" srcId="{B45A210D-9879-43D8-831D-D4D83CEF2FFF}" destId="{8426E4EA-8BFD-4C30-B057-5FD796FE5BE5}" srcOrd="0" destOrd="0" parTransId="{C33DBBC9-1060-4D32-8CCA-4621F75111F5}" sibTransId="{E5BE8936-25C6-48E1-85CC-353414AFA7E7}"/>
    <dgm:cxn modelId="{0B9FDA99-8AEF-47AC-98FB-38D1A16D9A91}" srcId="{B45A210D-9879-43D8-831D-D4D83CEF2FFF}" destId="{69E18F71-649A-49D8-9874-522F9C2B7C46}" srcOrd="2" destOrd="0" parTransId="{3B3C86E1-9E48-4893-A6B7-DBF928087EC7}" sibTransId="{2B7C1986-6D2E-431D-B015-119BB7ABA8C7}"/>
    <dgm:cxn modelId="{E91A559C-3982-437E-80DC-474353A91FDA}" type="presOf" srcId="{8426E4EA-8BFD-4C30-B057-5FD796FE5BE5}" destId="{7E98C441-CDC6-4637-83A4-F37D3A6B60AC}" srcOrd="0" destOrd="0" presId="urn:microsoft.com/office/officeart/2005/8/layout/process1"/>
    <dgm:cxn modelId="{FEB097A8-9610-42A3-BBE0-DB9BC6394322}" srcId="{B45A210D-9879-43D8-831D-D4D83CEF2FFF}" destId="{EAAA5C18-05A0-4EF3-B25C-753514BAFF15}" srcOrd="1" destOrd="0" parTransId="{14176A2B-9CD1-4780-B84E-A1B6994DB2A1}" sibTransId="{B2065528-155D-41ED-A8AF-9FE9A80CFD2E}"/>
    <dgm:cxn modelId="{E99FCDA9-EDDF-402B-85FE-3E4C1EAAEF9E}" type="presOf" srcId="{B2065528-155D-41ED-A8AF-9FE9A80CFD2E}" destId="{33442AF5-0211-409B-A407-647F38EA9429}" srcOrd="0" destOrd="0" presId="urn:microsoft.com/office/officeart/2005/8/layout/process1"/>
    <dgm:cxn modelId="{2CABD2AB-3CDC-416F-BB4C-120A0BC9E4BC}" type="presOf" srcId="{E5BE8936-25C6-48E1-85CC-353414AFA7E7}" destId="{7CD33C95-0EED-42FE-ACAA-78AFB80CAC95}" srcOrd="1" destOrd="0" presId="urn:microsoft.com/office/officeart/2005/8/layout/process1"/>
    <dgm:cxn modelId="{8692A5B7-5739-4E67-B07F-8803E1076817}" type="presOf" srcId="{69E18F71-649A-49D8-9874-522F9C2B7C46}" destId="{42DDC726-054A-41CA-9FAF-165C7C25A7C9}" srcOrd="0" destOrd="0" presId="urn:microsoft.com/office/officeart/2005/8/layout/process1"/>
    <dgm:cxn modelId="{B28393FD-7181-4945-A326-C44C0E510EF9}" type="presOf" srcId="{EAAA5C18-05A0-4EF3-B25C-753514BAFF15}" destId="{10C93BA7-5122-467C-8679-5BD0B62B5206}" srcOrd="0" destOrd="0" presId="urn:microsoft.com/office/officeart/2005/8/layout/process1"/>
    <dgm:cxn modelId="{A3F8A5AD-A641-4F08-9ABA-1CEB407F13D9}" type="presParOf" srcId="{FB2F95B4-FA3D-44C5-AF96-F93DE9BDA576}" destId="{7E98C441-CDC6-4637-83A4-F37D3A6B60AC}" srcOrd="0" destOrd="0" presId="urn:microsoft.com/office/officeart/2005/8/layout/process1"/>
    <dgm:cxn modelId="{B84D1055-833D-4CB8-9246-A2638B524DC4}" type="presParOf" srcId="{FB2F95B4-FA3D-44C5-AF96-F93DE9BDA576}" destId="{D77F472B-9F6A-4820-A70D-8CB6B935D26F}" srcOrd="1" destOrd="0" presId="urn:microsoft.com/office/officeart/2005/8/layout/process1"/>
    <dgm:cxn modelId="{1E68ADB4-84EE-4065-A9F1-D6C5F9D92C2C}" type="presParOf" srcId="{D77F472B-9F6A-4820-A70D-8CB6B935D26F}" destId="{7CD33C95-0EED-42FE-ACAA-78AFB80CAC95}" srcOrd="0" destOrd="0" presId="urn:microsoft.com/office/officeart/2005/8/layout/process1"/>
    <dgm:cxn modelId="{44D24ECF-75C3-4464-9991-8C492EF3D2D8}" type="presParOf" srcId="{FB2F95B4-FA3D-44C5-AF96-F93DE9BDA576}" destId="{10C93BA7-5122-467C-8679-5BD0B62B5206}" srcOrd="2" destOrd="0" presId="urn:microsoft.com/office/officeart/2005/8/layout/process1"/>
    <dgm:cxn modelId="{9322DFF9-6CBC-4306-BE5F-65013D1D6933}" type="presParOf" srcId="{FB2F95B4-FA3D-44C5-AF96-F93DE9BDA576}" destId="{33442AF5-0211-409B-A407-647F38EA9429}" srcOrd="3" destOrd="0" presId="urn:microsoft.com/office/officeart/2005/8/layout/process1"/>
    <dgm:cxn modelId="{667898FC-247D-4CAF-AF74-85B7BF8C8A79}" type="presParOf" srcId="{33442AF5-0211-409B-A407-647F38EA9429}" destId="{E91034CB-8E98-41DE-A54E-FE50826C61E9}" srcOrd="0" destOrd="0" presId="urn:microsoft.com/office/officeart/2005/8/layout/process1"/>
    <dgm:cxn modelId="{C4631268-5170-4276-9CFF-5E10C3E245A9}" type="presParOf" srcId="{FB2F95B4-FA3D-44C5-AF96-F93DE9BDA576}" destId="{42DDC726-054A-41CA-9FAF-165C7C25A7C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98C441-CDC6-4637-83A4-F37D3A6B60AC}">
      <dsp:nvSpPr>
        <dsp:cNvPr id="0" name=""/>
        <dsp:cNvSpPr/>
      </dsp:nvSpPr>
      <dsp:spPr>
        <a:xfrm>
          <a:off x="7692" y="1954763"/>
          <a:ext cx="2299259" cy="137955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Introduction</a:t>
          </a:r>
        </a:p>
      </dsp:txBody>
      <dsp:txXfrm>
        <a:off x="48098" y="1995169"/>
        <a:ext cx="2218447" cy="1298743"/>
      </dsp:txXfrm>
    </dsp:sp>
    <dsp:sp modelId="{D77F472B-9F6A-4820-A70D-8CB6B935D26F}">
      <dsp:nvSpPr>
        <dsp:cNvPr id="0" name=""/>
        <dsp:cNvSpPr/>
      </dsp:nvSpPr>
      <dsp:spPr>
        <a:xfrm>
          <a:off x="2536878" y="2359432"/>
          <a:ext cx="487443" cy="570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100" kern="1200"/>
        </a:p>
      </dsp:txBody>
      <dsp:txXfrm>
        <a:off x="2536878" y="2473475"/>
        <a:ext cx="341210" cy="342130"/>
      </dsp:txXfrm>
    </dsp:sp>
    <dsp:sp modelId="{10C93BA7-5122-467C-8679-5BD0B62B5206}">
      <dsp:nvSpPr>
        <dsp:cNvPr id="0" name=""/>
        <dsp:cNvSpPr/>
      </dsp:nvSpPr>
      <dsp:spPr>
        <a:xfrm>
          <a:off x="3226656" y="1954763"/>
          <a:ext cx="2299259" cy="137955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69444"/>
            <a:satOff val="-1410"/>
            <a:lumOff val="12178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Goals</a:t>
          </a:r>
        </a:p>
      </dsp:txBody>
      <dsp:txXfrm>
        <a:off x="3267062" y="1995169"/>
        <a:ext cx="2218447" cy="1298743"/>
      </dsp:txXfrm>
    </dsp:sp>
    <dsp:sp modelId="{33442AF5-0211-409B-A407-647F38EA9429}">
      <dsp:nvSpPr>
        <dsp:cNvPr id="0" name=""/>
        <dsp:cNvSpPr/>
      </dsp:nvSpPr>
      <dsp:spPr>
        <a:xfrm>
          <a:off x="5755841" y="2359432"/>
          <a:ext cx="487443" cy="570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138835"/>
            <a:satOff val="-2749"/>
            <a:lumOff val="216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100" kern="1200"/>
        </a:p>
      </dsp:txBody>
      <dsp:txXfrm>
        <a:off x="5755841" y="2473475"/>
        <a:ext cx="341210" cy="342130"/>
      </dsp:txXfrm>
    </dsp:sp>
    <dsp:sp modelId="{42DDC726-054A-41CA-9FAF-165C7C25A7C9}">
      <dsp:nvSpPr>
        <dsp:cNvPr id="0" name=""/>
        <dsp:cNvSpPr/>
      </dsp:nvSpPr>
      <dsp:spPr>
        <a:xfrm>
          <a:off x="6445619" y="1954763"/>
          <a:ext cx="2299259" cy="1379555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-138889"/>
            <a:satOff val="-2820"/>
            <a:lumOff val="24357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Conclusion</a:t>
          </a:r>
        </a:p>
      </dsp:txBody>
      <dsp:txXfrm>
        <a:off x="6486025" y="1995169"/>
        <a:ext cx="2218447" cy="1298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D1E8B-CCFE-4007-9872-ED6B00EB093D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359FE-50E8-41FE-9C00-404A4E0E6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273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Tell them what you’ll be taking about</a:t>
            </a:r>
          </a:p>
          <a:p>
            <a:pPr marL="171450" indent="-171450">
              <a:buFontTx/>
              <a:buChar char="-"/>
            </a:pPr>
            <a:r>
              <a:rPr lang="en-AU" dirty="0"/>
              <a:t>Introduce the project</a:t>
            </a:r>
          </a:p>
          <a:p>
            <a:pPr marL="171450" indent="-171450">
              <a:buFontTx/>
              <a:buChar char="-"/>
            </a:pPr>
            <a:r>
              <a:rPr lang="en-AU" dirty="0"/>
              <a:t>Talk about how we achieved each goal </a:t>
            </a:r>
          </a:p>
          <a:p>
            <a:pPr marL="171450" indent="-171450">
              <a:buFontTx/>
              <a:buChar char="-"/>
            </a:pPr>
            <a:r>
              <a:rPr lang="en-AU" dirty="0"/>
              <a:t>Quick conclusion on our findings/reflection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0810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Poles in left hand side of plane (continuous-time)</a:t>
            </a:r>
          </a:p>
          <a:p>
            <a:r>
              <a:rPr lang="en-AU" dirty="0"/>
              <a:t>- Used LQR method to get best placement of eigenvalues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581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29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2102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1643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340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Ranging from cruise control system on your car to large industrial control systems</a:t>
            </a:r>
          </a:p>
          <a:p>
            <a:pPr marL="171450" indent="-171450">
              <a:buFontTx/>
              <a:buChar char="-"/>
            </a:pPr>
            <a:r>
              <a:rPr lang="en-AU" dirty="0"/>
              <a:t>As budding electrical engineers, we need to know how to design them</a:t>
            </a:r>
          </a:p>
          <a:p>
            <a:pPr marL="171450" indent="-171450">
              <a:buFontTx/>
              <a:buChar char="-"/>
            </a:pPr>
            <a:r>
              <a:rPr lang="en-AU" dirty="0"/>
              <a:t>For this project, we were tasked to control a robot 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70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Constraints</a:t>
            </a:r>
          </a:p>
          <a:p>
            <a:r>
              <a:rPr lang="en-AU" dirty="0"/>
              <a:t>Requirements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974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481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903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Used least squares parameter estimation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5554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030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783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59FE-50E8-41FE-9C00-404A4E0E623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6161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307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720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593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718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942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064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5413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240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5212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759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832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8AD2791-BBCB-4E4D-A80C-D438F8321683}" type="datetimeFigureOut">
              <a:rPr lang="en-AU" smtClean="0"/>
              <a:t>4/10/2018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F30B8A3C-7212-4BCA-BF2B-CBDE208132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052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9246-A79F-4D85-A621-3355955E5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995" y="0"/>
            <a:ext cx="9418320" cy="4041648"/>
          </a:xfrm>
        </p:spPr>
        <p:txBody>
          <a:bodyPr/>
          <a:lstStyle/>
          <a:p>
            <a:r>
              <a:rPr lang="en-AU" dirty="0"/>
              <a:t>Swing-up Control of a Robot Arm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39494-F03E-4664-A12A-669048FBF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443537"/>
            <a:ext cx="9418320" cy="1100138"/>
          </a:xfrm>
        </p:spPr>
        <p:txBody>
          <a:bodyPr/>
          <a:lstStyle/>
          <a:p>
            <a:pPr algn="r"/>
            <a:r>
              <a:rPr lang="en-AU" dirty="0" err="1"/>
              <a:t>Kuan</a:t>
            </a:r>
            <a:r>
              <a:rPr lang="en-AU" dirty="0"/>
              <a:t> Hou Lee – 25952625</a:t>
            </a:r>
          </a:p>
          <a:p>
            <a:pPr algn="r"/>
            <a:r>
              <a:rPr lang="en-AU" dirty="0"/>
              <a:t>Eric </a:t>
            </a:r>
            <a:r>
              <a:rPr lang="en-AU" dirty="0" err="1"/>
              <a:t>Horng</a:t>
            </a:r>
            <a:r>
              <a:rPr lang="en-AU" dirty="0"/>
              <a:t> – 26935449</a:t>
            </a:r>
          </a:p>
          <a:p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A71E4-B943-4DC3-8076-CB4B4271DFC3}"/>
              </a:ext>
            </a:extLst>
          </p:cNvPr>
          <p:cNvSpPr txBox="1"/>
          <p:nvPr/>
        </p:nvSpPr>
        <p:spPr>
          <a:xfrm>
            <a:off x="1225010" y="4234761"/>
            <a:ext cx="4746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ECE4122 – Control System Design Project</a:t>
            </a:r>
          </a:p>
        </p:txBody>
      </p:sp>
    </p:spTree>
    <p:extLst>
      <p:ext uri="{BB962C8B-B14F-4D97-AF65-F5344CB8AC3E}">
        <p14:creationId xmlns:p14="http://schemas.microsoft.com/office/powerpoint/2010/main" val="8575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D341-1B2C-4DEB-A1DB-2D9AAD3B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42514-8427-44BD-A701-4634C27A5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Identify the mass of the first pendulum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0072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9840-C6BD-4A0F-82D1-81AD266D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0FD0-2DD5-4188-ABCF-749419A83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Add appropriate input signals to both models</a:t>
            </a:r>
          </a:p>
          <a:p>
            <a:r>
              <a:rPr lang="en-AU" dirty="0"/>
              <a:t>Find estimated mass with minimal error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49325-6A64-4CA5-BA6B-B02E58ECB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151" y="2706404"/>
            <a:ext cx="7199697" cy="333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3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4D15-D614-4D6D-B98F-11FD7390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D6CA-75B0-42E3-B613-02925D2E5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Initial run-through</a:t>
            </a:r>
          </a:p>
          <a:p>
            <a:r>
              <a:rPr lang="en-AU" dirty="0"/>
              <a:t>Initial position at upwards vertical position</a:t>
            </a:r>
          </a:p>
          <a:p>
            <a:r>
              <a:rPr lang="en-AU" dirty="0"/>
              <a:t>Error values had no correlation to estimated mass value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A5D4CFC-3E82-4A84-A166-AA2E849DF3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0623" y="3554154"/>
            <a:ext cx="6230753" cy="276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4B06-2D4B-4BFA-9694-ED9730B5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2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D9A24C1-0BE2-4365-A642-95255F32F4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15699" y="3429000"/>
            <a:ext cx="6701093" cy="2971801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6229DB-269D-4E8D-AB3D-F2F508121A2F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Lower initial position</a:t>
            </a:r>
          </a:p>
          <a:p>
            <a:r>
              <a:rPr lang="en-AU" dirty="0"/>
              <a:t>Shortened simulation runtime (10 seconds)</a:t>
            </a:r>
          </a:p>
          <a:p>
            <a:r>
              <a:rPr lang="en-AU" dirty="0"/>
              <a:t>Minimise amount of pendulum movement</a:t>
            </a:r>
          </a:p>
          <a:p>
            <a:r>
              <a:rPr lang="en-AU" dirty="0"/>
              <a:t>Mass = 0.66283kg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7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9FA5-E7D1-4549-A7FF-A9C1E76B2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05588-1DAD-4372-8E09-4A22336C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Continuous-time full-state control design for ideal model</a:t>
            </a:r>
          </a:p>
        </p:txBody>
      </p:sp>
    </p:spTree>
    <p:extLst>
      <p:ext uri="{BB962C8B-B14F-4D97-AF65-F5344CB8AC3E}">
        <p14:creationId xmlns:p14="http://schemas.microsoft.com/office/powerpoint/2010/main" val="1829859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62B8-1C7F-498F-8F82-FC5564B8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5B482-FEE4-4CA4-9507-45FEF74D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62" y="2527484"/>
            <a:ext cx="5478980" cy="365265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E5963-C9C2-4FE9-83CD-FF7D6445A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AU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324633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C5AC-BF88-4610-9C34-03E28F68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3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67A8693-131F-426F-B9CD-B27DF9C84E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5051" y="1828800"/>
            <a:ext cx="4629001" cy="41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E9B3-A32D-42C5-B37D-BDFE026C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A10F6F-F00C-44C5-B8F7-4DB69A34C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System response</a:t>
            </a:r>
          </a:p>
          <a:p>
            <a:endParaRPr lang="en-AU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3903282-AA32-43CC-901C-1AB3D420EDE0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6320"/>
          <a:stretch/>
        </p:blipFill>
        <p:spPr>
          <a:xfrm>
            <a:off x="2655322" y="2464066"/>
            <a:ext cx="6905740" cy="39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7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E368-7399-43BA-81D7-3A08643C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01436-8984-4906-8A98-D268DA3DD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Poles and Zero plot of the system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9BF3F-8E66-412D-98A9-93B489CEF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170" y="2339389"/>
            <a:ext cx="5643660" cy="42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3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913713-C4A7-4B41-9D8E-FAE8A20D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488FB-DD49-4E7B-AB69-2A879F030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Discrete-time full-state control design for ideal model</a:t>
            </a:r>
          </a:p>
        </p:txBody>
      </p:sp>
    </p:spTree>
    <p:extLst>
      <p:ext uri="{BB962C8B-B14F-4D97-AF65-F5344CB8AC3E}">
        <p14:creationId xmlns:p14="http://schemas.microsoft.com/office/powerpoint/2010/main" val="360432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AC41-2D3B-4AC9-BA4D-5036DD44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Order of Presentation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825B3A-262E-4D1D-8C26-068D15692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8363627"/>
              </p:ext>
            </p:extLst>
          </p:nvPr>
        </p:nvGraphicFramePr>
        <p:xfrm>
          <a:off x="1719714" y="784459"/>
          <a:ext cx="8752572" cy="5289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5215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2CF0-12A8-4915-B7E9-29A236E3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4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0256A-6EF7-483B-9D35-2BAE3DBD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c2d MATLAB function to convert continuous sys object to discrete.</a:t>
            </a:r>
          </a:p>
          <a:p>
            <a:r>
              <a:rPr lang="en-US" sz="2800" dirty="0"/>
              <a:t>Kept the feedback loop the same.</a:t>
            </a:r>
          </a:p>
          <a:p>
            <a:r>
              <a:rPr lang="en-US" sz="2800" dirty="0"/>
              <a:t>Converted eigenvalues </a:t>
            </a:r>
            <a:r>
              <a:rPr lang="en-US" sz="2800" dirty="0" err="1"/>
              <a:t>eigD</a:t>
            </a:r>
            <a:r>
              <a:rPr lang="en-US" sz="2800" dirty="0"/>
              <a:t>=exp(</a:t>
            </a:r>
            <a:r>
              <a:rPr lang="en-US" sz="2800" dirty="0" err="1"/>
              <a:t>eigC</a:t>
            </a:r>
            <a:r>
              <a:rPr lang="en-US" sz="2800" dirty="0"/>
              <a:t>*T) were not stable in new system. Had to find new ones.</a:t>
            </a:r>
          </a:p>
          <a:p>
            <a:pPr lvl="1"/>
            <a:r>
              <a:rPr lang="en-US" sz="2000" dirty="0"/>
              <a:t>Trial and error</a:t>
            </a:r>
          </a:p>
          <a:p>
            <a:pPr lvl="1"/>
            <a:r>
              <a:rPr lang="en-US" sz="2000" dirty="0" err="1"/>
              <a:t>Eig</a:t>
            </a:r>
            <a:r>
              <a:rPr lang="en-US" sz="2000" dirty="0"/>
              <a:t> with parameter settling time=0.3 and % overshoot 0.02 stable and within project parameters</a:t>
            </a:r>
          </a:p>
          <a:p>
            <a:pPr marL="274320" lvl="1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0025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484A-6FAE-4D92-8140-263665B9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Demo</a:t>
            </a:r>
            <a:endParaRPr lang="en-AU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C1D4B066-5435-4EED-9AEE-FB9AEDDC17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1871" y="1908138"/>
            <a:ext cx="5042149" cy="448427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65B714-EB99-4622-B603-993528661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337" y="523176"/>
            <a:ext cx="4860895" cy="2905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E4E02-259E-4F15-BF75-4EE67FB26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337" y="3854452"/>
            <a:ext cx="4860894" cy="2709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02ECD2-EE48-4DD8-B3E5-7B2C10CD1DA2}"/>
              </a:ext>
            </a:extLst>
          </p:cNvPr>
          <p:cNvSpPr txBox="1"/>
          <p:nvPr/>
        </p:nvSpPr>
        <p:spPr>
          <a:xfrm>
            <a:off x="6769916" y="6563802"/>
            <a:ext cx="343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Overshoot=1.78%</a:t>
            </a:r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5452F-4785-41D5-9A7D-8AF28C25B079}"/>
              </a:ext>
            </a:extLst>
          </p:cNvPr>
          <p:cNvSpPr txBox="1"/>
          <p:nvPr/>
        </p:nvSpPr>
        <p:spPr>
          <a:xfrm>
            <a:off x="6528034" y="3429000"/>
            <a:ext cx="343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2% Settling time </a:t>
            </a:r>
            <a:r>
              <a:rPr lang="en-US" dirty="0"/>
              <a:t>within </a:t>
            </a:r>
            <a:r>
              <a:rPr lang="en-US"/>
              <a:t>2 seconds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351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FF9E-DDF0-443F-B588-E897A050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54B36-FDB0-4666-A239-9B0F629CA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Evaluation of design on system</a:t>
            </a:r>
          </a:p>
        </p:txBody>
      </p:sp>
    </p:spTree>
    <p:extLst>
      <p:ext uri="{BB962C8B-B14F-4D97-AF65-F5344CB8AC3E}">
        <p14:creationId xmlns:p14="http://schemas.microsoft.com/office/powerpoint/2010/main" val="928948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270C-1051-4173-9D1E-858E33F8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5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BCC0-7D11-4AC1-8862-91FC4CB25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Tried noise reduction systems</a:t>
            </a:r>
          </a:p>
          <a:p>
            <a:pPr lvl="1"/>
            <a:r>
              <a:rPr lang="en-US" dirty="0"/>
              <a:t>Kalman filter</a:t>
            </a:r>
          </a:p>
          <a:p>
            <a:pPr lvl="1"/>
            <a:r>
              <a:rPr lang="en-US" dirty="0"/>
              <a:t>Moving average – Sliding window introduced delay proportional to window size</a:t>
            </a:r>
          </a:p>
          <a:p>
            <a:pPr lvl="1"/>
            <a:r>
              <a:rPr lang="en-US" dirty="0"/>
              <a:t>Integrating action</a:t>
            </a:r>
          </a:p>
          <a:p>
            <a:r>
              <a:rPr lang="en-US" dirty="0"/>
              <a:t>Realized biggest problem wasn’t noise but input saturation</a:t>
            </a:r>
          </a:p>
          <a:p>
            <a:r>
              <a:rPr lang="en-US" dirty="0"/>
              <a:t>Hard to find stable eigenvalues using previous method (trial and error given overshoot and settling time)</a:t>
            </a:r>
          </a:p>
          <a:p>
            <a:pPr lvl="1"/>
            <a:r>
              <a:rPr lang="en-US" dirty="0"/>
              <a:t>Solution: LQR to calculate feedback gains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89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CDF4-FD9B-459A-943A-4EADC46C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Linear-Quadratic Regular (LQR)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38D89-E4F5-47DA-932E-F4E76266A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</a:t>
            </a:r>
            <a:r>
              <a:rPr lang="en-AU" sz="2400" dirty="0" err="1"/>
              <a:t>eep</a:t>
            </a:r>
            <a:r>
              <a:rPr lang="en-AU" sz="2400" dirty="0"/>
              <a:t> feedback loop the same</a:t>
            </a:r>
          </a:p>
          <a:p>
            <a:r>
              <a:rPr lang="en-US" sz="2400" dirty="0"/>
              <a:t>L</a:t>
            </a:r>
            <a:r>
              <a:rPr lang="en-AU" sz="2400" dirty="0"/>
              <a:t>et MATLAB function </a:t>
            </a:r>
            <a:r>
              <a:rPr lang="en-AU" sz="2400" dirty="0" err="1"/>
              <a:t>lqrd</a:t>
            </a:r>
            <a:r>
              <a:rPr lang="en-AU" sz="2400" dirty="0"/>
              <a:t> calculate feedback gains instead of manually doing yourself</a:t>
            </a:r>
          </a:p>
          <a:p>
            <a:r>
              <a:rPr lang="en-US" sz="2400" dirty="0"/>
              <a:t>l</a:t>
            </a:r>
            <a:r>
              <a:rPr lang="en-AU" sz="2400" dirty="0" err="1"/>
              <a:t>qrd</a:t>
            </a:r>
            <a:r>
              <a:rPr lang="en-AU" sz="2400" dirty="0"/>
              <a:t>(A,B,Q,R,Ts)</a:t>
            </a:r>
          </a:p>
          <a:p>
            <a:r>
              <a:rPr lang="en-US" sz="2400" dirty="0"/>
              <a:t>Tune Q and R matrices to balance control effort and error</a:t>
            </a:r>
          </a:p>
          <a:p>
            <a:pPr lvl="1"/>
            <a:r>
              <a:rPr lang="en-US" sz="2200" dirty="0"/>
              <a:t>Trial and error</a:t>
            </a:r>
          </a:p>
          <a:p>
            <a:r>
              <a:rPr lang="en-US" sz="2400" dirty="0"/>
              <a:t>Returns K matrix of optimal feedback gains</a:t>
            </a:r>
          </a:p>
        </p:txBody>
      </p:sp>
    </p:spTree>
    <p:extLst>
      <p:ext uri="{BB962C8B-B14F-4D97-AF65-F5344CB8AC3E}">
        <p14:creationId xmlns:p14="http://schemas.microsoft.com/office/powerpoint/2010/main" val="4245516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2F31C-3F33-41EF-9D11-BB55C2D18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System Demo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831F50D-F7ED-4526-9DE3-6BB12A2557C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031" y="1777047"/>
            <a:ext cx="4872038" cy="4351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900E8C-AA47-41CB-981F-62803CCA5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650" y="2090737"/>
            <a:ext cx="5692761" cy="33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6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13540-BC9C-4082-AF63-66E9216D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5 Controller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50C5E34-C2E7-4086-91C7-3C3EF860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68" y="1968500"/>
            <a:ext cx="7452143" cy="42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22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146D-1286-4F99-BA68-A5ED377E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Goals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CE526-4574-44EB-B376-CE2A9953D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Decrease sampling frequency</a:t>
            </a:r>
          </a:p>
          <a:p>
            <a:r>
              <a:rPr lang="en-US" sz="3200" dirty="0"/>
              <a:t>Tune Q and R to attempt to balance at upwards equilibrium point</a:t>
            </a:r>
          </a:p>
          <a:p>
            <a:r>
              <a:rPr lang="en-US" sz="3200" dirty="0"/>
              <a:t>Lowest sampling frequency discovered: 12.5 Hz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41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D838-62BD-4959-BC79-AE859780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Demo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D60D0-7AB6-4A2F-A907-ADFCD7EEB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32100"/>
            <a:ext cx="5900705" cy="2743200"/>
          </a:xfrm>
          <a:prstGeom prst="rect">
            <a:avLst/>
          </a:prstGeom>
        </p:spPr>
      </p:pic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743ACC3A-EA05-4BCA-906D-E344756A63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75" y="1763202"/>
            <a:ext cx="53530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5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998D-1ACC-4F64-A134-2452082E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Goals 2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9D35F-456F-4934-AD64-A336D6B27D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T</a:t>
                </a:r>
                <a:r>
                  <a:rPr lang="en-AU" sz="2400" dirty="0" err="1"/>
                  <a:t>ry</a:t>
                </a:r>
                <a:r>
                  <a:rPr lang="en-AU" sz="2400" dirty="0"/>
                  <a:t> to use observer to estimate full state when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N</a:t>
                </a:r>
                <a:r>
                  <a:rPr lang="en-AU" sz="2400" dirty="0" err="1"/>
                  <a:t>ot</a:t>
                </a:r>
                <a:r>
                  <a:rPr lang="en-AU" sz="2400" dirty="0"/>
                  <a:t> successful, needs more work</a:t>
                </a:r>
              </a:p>
              <a:p>
                <a:endParaRPr lang="en-US" sz="2400" dirty="0"/>
              </a:p>
              <a:p>
                <a:endParaRPr lang="en-AU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9D35F-456F-4934-AD64-A336D6B27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496" t="-15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9DEF6D7-FE87-49E3-9E55-2266502243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6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4558" y="2474402"/>
            <a:ext cx="4560006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FC96-9A0B-4A5E-926D-37D12944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5760B-4F58-4E98-8E77-4156034C3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en-AU" sz="2400" dirty="0"/>
              <a:t>Control systems are everywhere</a:t>
            </a:r>
          </a:p>
          <a:p>
            <a:pPr>
              <a:lnSpc>
                <a:spcPct val="250000"/>
              </a:lnSpc>
            </a:pPr>
            <a:r>
              <a:rPr lang="en-AU" sz="2400" dirty="0"/>
              <a:t>Vital for future Electrical Engineers to learn</a:t>
            </a:r>
          </a:p>
          <a:p>
            <a:pPr>
              <a:lnSpc>
                <a:spcPct val="250000"/>
              </a:lnSpc>
            </a:pPr>
            <a:r>
              <a:rPr lang="en-AU" sz="2400" dirty="0"/>
              <a:t>Controlling a robot arm</a:t>
            </a:r>
          </a:p>
        </p:txBody>
      </p:sp>
    </p:spTree>
    <p:extLst>
      <p:ext uri="{BB962C8B-B14F-4D97-AF65-F5344CB8AC3E}">
        <p14:creationId xmlns:p14="http://schemas.microsoft.com/office/powerpoint/2010/main" val="4111885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2CC79-735E-4C18-85EE-8517F12F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Model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80230-6273-4268-8F03-0CC87BA31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2275460"/>
            <a:ext cx="4876234" cy="3401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84C60-FD32-40AB-BBC0-F97B1A818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2" y="2667702"/>
            <a:ext cx="5873768" cy="25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57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A0B8-1EB3-48EF-B681-12F51721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Conclusion/Reflection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D1242-9A6E-4A87-8584-4E6C73068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</a:t>
            </a:r>
            <a:r>
              <a:rPr lang="en-AU" sz="2400" dirty="0"/>
              <a:t>et all design specifications</a:t>
            </a:r>
          </a:p>
          <a:p>
            <a:r>
              <a:rPr lang="en-AU" sz="2400" dirty="0"/>
              <a:t>Completed one additional goal</a:t>
            </a:r>
          </a:p>
          <a:p>
            <a:pPr lvl="1"/>
            <a:r>
              <a:rPr lang="en-US" sz="2000" dirty="0"/>
              <a:t>Smaller sampling time</a:t>
            </a:r>
          </a:p>
          <a:p>
            <a:r>
              <a:rPr lang="en-US" sz="2400" dirty="0"/>
              <a:t>Most difficult part was finding stable eigenvalues</a:t>
            </a:r>
          </a:p>
          <a:p>
            <a:pPr lvl="1"/>
            <a:r>
              <a:rPr lang="en-US" sz="2000" dirty="0"/>
              <a:t>Use LQR</a:t>
            </a:r>
          </a:p>
          <a:p>
            <a:pPr lvl="1"/>
            <a:r>
              <a:rPr lang="en-US" sz="2000" dirty="0"/>
              <a:t>Trial and error (Time)</a:t>
            </a:r>
          </a:p>
          <a:p>
            <a:r>
              <a:rPr lang="en-US" sz="2400" dirty="0"/>
              <a:t>Wish we knew MATLAB can do partial differentiation instead of wasting time doing by hand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96344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E58F-1B7B-4990-8D17-131D0F6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Aim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85DCA4CE-407B-4084-A0C3-3FF9B9D5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86" y="2138723"/>
            <a:ext cx="3946746" cy="3520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3AC3AF-FC48-4C19-A565-747015E5E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042" y="2154351"/>
            <a:ext cx="3896948" cy="347578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E0FAE02-6FD0-4BF9-8CBD-17A7F7E819F2}"/>
              </a:ext>
            </a:extLst>
          </p:cNvPr>
          <p:cNvSpPr/>
          <p:nvPr/>
        </p:nvSpPr>
        <p:spPr>
          <a:xfrm>
            <a:off x="5068918" y="3429000"/>
            <a:ext cx="1838425" cy="93964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886C06CC-6360-44AC-AC48-544A1C536C49}"/>
              </a:ext>
            </a:extLst>
          </p:cNvPr>
          <p:cNvSpPr/>
          <p:nvPr/>
        </p:nvSpPr>
        <p:spPr>
          <a:xfrm rot="10800000">
            <a:off x="3686476" y="3429000"/>
            <a:ext cx="677562" cy="11826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55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1B6C-49A0-4E50-959F-D612DDEB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CCF13-3DE1-4142-BC8F-BDD475164E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AU" dirty="0"/>
                  <a:t>When there is no measurement noise: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AU" dirty="0"/>
                  <a:t>Percentage overshoot for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 is at most 2%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AU" dirty="0"/>
                  <a:t>Settling time for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 is at most 2 seconds</a:t>
                </a:r>
              </a:p>
              <a:p>
                <a:pPr marL="274320" lvl="1" indent="0">
                  <a:lnSpc>
                    <a:spcPct val="150000"/>
                  </a:lnSpc>
                  <a:buNone/>
                </a:pPr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AU" dirty="0"/>
                  <a:t>When there is measurement noise: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AU" dirty="0"/>
                  <a:t>No requirement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AU" dirty="0"/>
                  <a:t>Just swing the arm and balance it!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CCF13-3DE1-4142-BC8F-BDD475164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803AE9E-5463-4610-BD75-E34572870C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52598" y="1941578"/>
            <a:ext cx="3021049" cy="369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A387-ABF5-490A-8E82-7F47B09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37519-4314-4981-8AA2-2A99BCE96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Implement an ideal model of the system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387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4721-42E5-4019-9728-84A09675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C0F0D-4D23-43AD-88B8-DFF535A76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Obtain the function F from the differential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63FBA-CBDF-4AA9-9E9A-310F08B0D6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1105" y="4192333"/>
            <a:ext cx="10229789" cy="1674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3EEE30-4937-4555-BBCB-936388DADDA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29785" y="2240896"/>
            <a:ext cx="3047425" cy="13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3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1524-957F-4252-A2CF-00B7D6BD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20E7C-42BF-4D78-9C49-73AA8487FE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7296" y="1691322"/>
            <a:ext cx="8961792" cy="14668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454082-25FA-4FB5-B822-320279BB9053}"/>
              </a:ext>
            </a:extLst>
          </p:cNvPr>
          <p:cNvSpPr txBox="1"/>
          <p:nvPr/>
        </p:nvSpPr>
        <p:spPr>
          <a:xfrm>
            <a:off x="1871757" y="1691322"/>
            <a:ext cx="4896050" cy="76944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400" dirty="0"/>
              <a:t>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CE1D6-9992-415B-BBD9-32DE1ED3CD1A}"/>
              </a:ext>
            </a:extLst>
          </p:cNvPr>
          <p:cNvSpPr txBox="1"/>
          <p:nvPr/>
        </p:nvSpPr>
        <p:spPr>
          <a:xfrm>
            <a:off x="1732219" y="2388770"/>
            <a:ext cx="8740067" cy="76944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400" dirty="0"/>
              <a:t>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A8D02B-5418-462E-BB81-6DB5B0580156}"/>
              </a:ext>
            </a:extLst>
          </p:cNvPr>
          <p:cNvSpPr txBox="1"/>
          <p:nvPr/>
        </p:nvSpPr>
        <p:spPr>
          <a:xfrm>
            <a:off x="6560988" y="1678972"/>
            <a:ext cx="1398390" cy="76944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4400" dirty="0"/>
              <a:t>F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9186E-A31C-456F-8125-A9283E892ACD}"/>
                  </a:ext>
                </a:extLst>
              </p:cNvPr>
              <p:cNvSpPr txBox="1"/>
              <p:nvPr/>
            </p:nvSpPr>
            <p:spPr>
              <a:xfrm>
                <a:off x="4486873" y="3699790"/>
                <a:ext cx="3218253" cy="2290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smtClean="0">
                          <a:latin typeface="Cambria Math" panose="02040503050406030204" pitchFamily="18" charset="0"/>
                        </a:rPr>
                        <m:t>𝐽𝐹</m:t>
                      </m:r>
                      <m:r>
                        <m:rPr>
                          <m:aln/>
                        </m:rPr>
                        <a:rPr lang="en-AU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AU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sz="3600" b="0" i="1" smtClean="0">
                          <a:latin typeface="Cambria Math" panose="02040503050406030204" pitchFamily="18" charset="0"/>
                        </a:rPr>
                        <m:t>𝐽𝐹</m:t>
                      </m:r>
                      <m:r>
                        <m:rPr>
                          <m:aln/>
                        </m:rPr>
                        <a:rPr lang="en-AU" sz="3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AU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AU" sz="40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AU" sz="4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m:rPr>
                          <m:aln/>
                        </m:rPr>
                        <a:rPr lang="en-AU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AU" sz="4000" dirty="0"/>
                        <m:t>K</m:t>
                      </m:r>
                    </m:oMath>
                    <m:oMath xmlns:m="http://schemas.openxmlformats.org/officeDocument/2006/math">
                      <m:r>
                        <a:rPr lang="en-AU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m:rPr>
                          <m:aln/>
                        </m:rPr>
                        <a:rPr lang="en-AU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AU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AU" sz="3600" dirty="0"/>
                        <m:t>K</m:t>
                      </m:r>
                    </m:oMath>
                  </m:oMathPara>
                </a14:m>
                <a:br>
                  <a:rPr lang="en-AU" sz="3600" dirty="0"/>
                </a:br>
                <a:endParaRPr lang="en-AU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9186E-A31C-456F-8125-A9283E89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873" y="3699790"/>
                <a:ext cx="3218253" cy="22901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80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BD19-83F1-4388-92A9-EA766E6A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 1</a:t>
            </a:r>
          </a:p>
        </p:txBody>
      </p:sp>
      <p:pic>
        <p:nvPicPr>
          <p:cNvPr id="11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A9116019-A711-475A-972C-9C7B004C4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5809" y="2434957"/>
            <a:ext cx="3704765" cy="374518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2CDE665-215C-44D0-9F14-D6DCECAD0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AU" dirty="0"/>
              <a:t>Implement the</a:t>
            </a:r>
            <a:r>
              <a:rPr lang="en-AU" i="1" dirty="0"/>
              <a:t> </a:t>
            </a:r>
            <a:r>
              <a:rPr lang="en-AU" i="1" dirty="0" err="1"/>
              <a:t>Fmy_planar_robot</a:t>
            </a:r>
            <a:r>
              <a:rPr lang="en-AU" dirty="0"/>
              <a:t> function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40874888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715</TotalTime>
  <Words>639</Words>
  <Application>Microsoft Office PowerPoint</Application>
  <PresentationFormat>Widescreen</PresentationFormat>
  <Paragraphs>128</Paragraphs>
  <Slides>31</Slides>
  <Notes>14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Century Schoolbook</vt:lpstr>
      <vt:lpstr>Wingdings 2</vt:lpstr>
      <vt:lpstr>View</vt:lpstr>
      <vt:lpstr>Swing-up Control of a Robot Arm</vt:lpstr>
      <vt:lpstr>Order of Presentation</vt:lpstr>
      <vt:lpstr>Introduction</vt:lpstr>
      <vt:lpstr>Aim</vt:lpstr>
      <vt:lpstr>Requirements</vt:lpstr>
      <vt:lpstr>Goal 1</vt:lpstr>
      <vt:lpstr>Goal 1</vt:lpstr>
      <vt:lpstr>Goal 1</vt:lpstr>
      <vt:lpstr>Goal 1</vt:lpstr>
      <vt:lpstr>Goal 2</vt:lpstr>
      <vt:lpstr>Goal 2</vt:lpstr>
      <vt:lpstr>Goal 2</vt:lpstr>
      <vt:lpstr>Goal 2</vt:lpstr>
      <vt:lpstr>Goal 3</vt:lpstr>
      <vt:lpstr>Goal 3</vt:lpstr>
      <vt:lpstr>Goal 3</vt:lpstr>
      <vt:lpstr>Goal 3</vt:lpstr>
      <vt:lpstr>Goal 3</vt:lpstr>
      <vt:lpstr>Goal 4</vt:lpstr>
      <vt:lpstr>Goal 4</vt:lpstr>
      <vt:lpstr>System Demo</vt:lpstr>
      <vt:lpstr>Goal 5</vt:lpstr>
      <vt:lpstr>Goal 5</vt:lpstr>
      <vt:lpstr>Linear-Quadratic Regular (LQR) function</vt:lpstr>
      <vt:lpstr>System Demo</vt:lpstr>
      <vt:lpstr>Goal 5 Controller</vt:lpstr>
      <vt:lpstr>Additional Goals</vt:lpstr>
      <vt:lpstr>Sampling Demo</vt:lpstr>
      <vt:lpstr>Additional Goals 2</vt:lpstr>
      <vt:lpstr>Observer Model</vt:lpstr>
      <vt:lpstr>Conclusion/Reflection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Kuan Lee</dc:creator>
  <cp:lastModifiedBy>Tony Stark</cp:lastModifiedBy>
  <cp:revision>22</cp:revision>
  <dcterms:created xsi:type="dcterms:W3CDTF">2018-10-03T10:04:31Z</dcterms:created>
  <dcterms:modified xsi:type="dcterms:W3CDTF">2018-10-04T01:05:52Z</dcterms:modified>
</cp:coreProperties>
</file>